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229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5579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997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0762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742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68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006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1054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931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905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793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E4341-AAA3-4902-B83A-7594EFD8BCEF}" type="datetimeFigureOut">
              <a:rPr lang="es-CO" smtClean="0"/>
              <a:t>30/03/2020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B83D7-9785-4882-AA10-158D63CB58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98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0"/>
            <a:ext cx="12190476" cy="6858856"/>
          </a:xfrm>
          <a:prstGeom prst="rect">
            <a:avLst/>
          </a:prstGeom>
        </p:spPr>
      </p:pic>
      <p:pic>
        <p:nvPicPr>
          <p:cNvPr id="5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49" y="460521"/>
            <a:ext cx="2340062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473825" y="1663036"/>
            <a:ext cx="45553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TIPS DE VENTAS Y MERCADEO PARA EPOCAS DE CONFINAMIENTO. </a:t>
            </a:r>
            <a:r>
              <a:rPr lang="es-CO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s-CO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Decreto 457 – 2020)</a:t>
            </a:r>
            <a:endParaRPr lang="es-CO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73825" y="3509437"/>
            <a:ext cx="41064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b="1" dirty="0"/>
              <a:t>las crisis son momentos oscuros pero después momentos claros.</a:t>
            </a:r>
            <a:r>
              <a:rPr lang="es-CO" sz="1200" dirty="0"/>
              <a:t> P</a:t>
            </a:r>
            <a:r>
              <a:rPr lang="es-CO" sz="1200" b="1" dirty="0"/>
              <a:t>reparémonos en los momentos oscuros para   triunfar en los momentos claros.  </a:t>
            </a:r>
            <a:endParaRPr lang="es-CO" sz="1200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0008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284"/>
          </a:xfrm>
        </p:spPr>
      </p:pic>
      <p:sp>
        <p:nvSpPr>
          <p:cNvPr id="5" name="CuadroTexto 4"/>
          <p:cNvSpPr txBox="1"/>
          <p:nvPr/>
        </p:nvSpPr>
        <p:spPr>
          <a:xfrm>
            <a:off x="2019993" y="3125586"/>
            <a:ext cx="78887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solidFill>
                  <a:schemeClr val="tx1">
                    <a:lumMod val="85000"/>
                  </a:schemeClr>
                </a:solidFill>
              </a:rPr>
              <a:t>Las crisis son oportunidades y en tal sentido, Business New </a:t>
            </a:r>
            <a:r>
              <a:rPr lang="es-CO" dirty="0" err="1" smtClean="0">
                <a:solidFill>
                  <a:schemeClr val="tx1">
                    <a:lumMod val="85000"/>
                  </a:schemeClr>
                </a:solidFill>
              </a:rPr>
              <a:t>Consulting</a:t>
            </a:r>
            <a:r>
              <a:rPr lang="es-CO" dirty="0" smtClean="0">
                <a:solidFill>
                  <a:schemeClr val="tx1">
                    <a:lumMod val="85000"/>
                  </a:schemeClr>
                </a:solidFill>
              </a:rPr>
              <a:t>, pensando en estos momentos de confinamiento, quiere compartir los siguientes </a:t>
            </a:r>
            <a:r>
              <a:rPr lang="es-CO" dirty="0" err="1" smtClean="0">
                <a:solidFill>
                  <a:schemeClr val="tx1">
                    <a:lumMod val="85000"/>
                  </a:schemeClr>
                </a:solidFill>
              </a:rPr>
              <a:t>Tips</a:t>
            </a:r>
            <a:r>
              <a:rPr lang="es-CO" dirty="0" smtClean="0">
                <a:solidFill>
                  <a:schemeClr val="tx1">
                    <a:lumMod val="85000"/>
                  </a:schemeClr>
                </a:solidFill>
              </a:rPr>
              <a:t> en Mercadeo y Ventas para aplicar cuando las limitaciones de movilidad y atención presencial (Decreto 457 – 2020) son limitadas:</a:t>
            </a:r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81686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284"/>
          </a:xfrm>
        </p:spPr>
      </p:pic>
      <p:sp>
        <p:nvSpPr>
          <p:cNvPr id="5" name="CuadroTexto 4"/>
          <p:cNvSpPr txBox="1"/>
          <p:nvPr/>
        </p:nvSpPr>
        <p:spPr>
          <a:xfrm>
            <a:off x="1122219" y="3358342"/>
            <a:ext cx="28762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dirty="0">
                <a:solidFill>
                  <a:schemeClr val="tx1">
                    <a:lumMod val="85000"/>
                  </a:schemeClr>
                </a:solidFill>
              </a:rPr>
              <a:t>Mantenga constantemente informados a sus clientes sobre cómo lo pueden contactar en diferentes momentos y de acuerdo a las circunstancias. Genere también contenido en favor de cómo usted está pendiente de ellos.</a:t>
            </a:r>
          </a:p>
          <a:p>
            <a:pPr algn="just">
              <a:defRPr/>
            </a:pPr>
            <a:endParaRPr lang="es-CO" dirty="0">
              <a:solidFill>
                <a:schemeClr val="tx1">
                  <a:lumMod val="85000"/>
                </a:schemeClr>
              </a:solidFill>
            </a:endParaRPr>
          </a:p>
          <a:p>
            <a:endParaRPr lang="es-CO" dirty="0"/>
          </a:p>
        </p:txBody>
      </p:sp>
      <p:sp>
        <p:nvSpPr>
          <p:cNvPr id="6" name="CuadroTexto 5"/>
          <p:cNvSpPr txBox="1"/>
          <p:nvPr/>
        </p:nvSpPr>
        <p:spPr>
          <a:xfrm>
            <a:off x="4657898" y="3358342"/>
            <a:ext cx="28762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dirty="0">
                <a:solidFill>
                  <a:schemeClr val="tx1">
                    <a:lumMod val="85000"/>
                  </a:schemeClr>
                </a:solidFill>
              </a:rPr>
              <a:t>Si los puede atender a domicilio, establezca cuales van ser las políticas de uso y en qué condiciones se llevará a cabo esta modalidad de servicio</a:t>
            </a:r>
          </a:p>
          <a:p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8193577" y="3266901"/>
            <a:ext cx="30202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1600" dirty="0">
                <a:solidFill>
                  <a:schemeClr val="tx1">
                    <a:lumMod val="85000"/>
                  </a:schemeClr>
                </a:solidFill>
              </a:rPr>
              <a:t>Respecto a sus vendedores, deben tener claro que, si            bien estamos en aislamiento, éste periodo no es de vacaciones (Sectores autorizados en el decreto) y en ese sentido, deben hacer tele - trabajo. Suminístreles las bases de datos de sus clientes para que desarrollen su labor desde sus casas; establezca planeadores y genere apoyos periódicos; llámelos para revisar dudas y si tienen necesidades, apóyelos.</a:t>
            </a:r>
          </a:p>
          <a:p>
            <a:pPr algn="just">
              <a:defRPr/>
            </a:pPr>
            <a:endParaRPr lang="es-CO" sz="1600" dirty="0">
              <a:solidFill>
                <a:schemeClr val="tx1">
                  <a:lumMod val="85000"/>
                </a:schemeClr>
              </a:solidFill>
            </a:endParaRPr>
          </a:p>
          <a:p>
            <a:endParaRPr lang="es-CO" sz="1600" dirty="0"/>
          </a:p>
        </p:txBody>
      </p:sp>
      <p:sp>
        <p:nvSpPr>
          <p:cNvPr id="8" name="CuadroTexto 7"/>
          <p:cNvSpPr txBox="1"/>
          <p:nvPr/>
        </p:nvSpPr>
        <p:spPr>
          <a:xfrm>
            <a:off x="2227811" y="2633100"/>
            <a:ext cx="202830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TIP 1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763491" y="2633100"/>
            <a:ext cx="202830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TIP 2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407236" y="2633100"/>
            <a:ext cx="202830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TIP 3</a:t>
            </a:r>
            <a:endParaRPr lang="es-CO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88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284"/>
          </a:xfrm>
        </p:spPr>
      </p:pic>
      <p:sp>
        <p:nvSpPr>
          <p:cNvPr id="5" name="CuadroTexto 4"/>
          <p:cNvSpPr txBox="1"/>
          <p:nvPr/>
        </p:nvSpPr>
        <p:spPr>
          <a:xfrm>
            <a:off x="706582" y="3150524"/>
            <a:ext cx="320871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dirty="0" smtClean="0">
                <a:solidFill>
                  <a:schemeClr val="tx1">
                    <a:lumMod val="85000"/>
                  </a:schemeClr>
                </a:solidFill>
              </a:rPr>
              <a:t>Aproveche estos días para hacer actividades que, en el día a día, normalmente no se hacen, tales como capacitar y entrenar a sus empleados. Haga clínicas de ventas virtuales con sus vendedores, estudio y resolución de casos, debates de lecturas, etc. Invertir un par de horas de capacitación y entrenamiento, cada día en la formación y crecimiento de su fuerza comercial y de sus empleados en general, hará que mantenga un equipo motivado, activo, productivo y sin perder el hábito laboral.</a:t>
            </a:r>
          </a:p>
          <a:p>
            <a:endParaRPr lang="es-CO" sz="1400" dirty="0"/>
          </a:p>
        </p:txBody>
      </p:sp>
      <p:sp>
        <p:nvSpPr>
          <p:cNvPr id="6" name="CuadroTexto 5"/>
          <p:cNvSpPr txBox="1"/>
          <p:nvPr/>
        </p:nvSpPr>
        <p:spPr>
          <a:xfrm>
            <a:off x="4283826" y="3150524"/>
            <a:ext cx="320871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1400" dirty="0">
                <a:solidFill>
                  <a:schemeClr val="tx1">
                    <a:lumMod val="85000"/>
                  </a:schemeClr>
                </a:solidFill>
              </a:rPr>
              <a:t>Informe a sus clientes cual va ser la estrategia que su empresa implementará respecto de la atención virtual y utilice todos los medios digitales disponibles para hacerlo (WhatsApp, Facebook, crear un mail único de atención, telefonía, SMS, etc…). </a:t>
            </a:r>
            <a:endParaRPr lang="es-CO" sz="1400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just">
              <a:defRPr/>
            </a:pPr>
            <a:endParaRPr lang="es-CO" sz="1400" dirty="0">
              <a:solidFill>
                <a:schemeClr val="tx1">
                  <a:lumMod val="85000"/>
                </a:schemeClr>
              </a:solidFill>
            </a:endParaRPr>
          </a:p>
          <a:p>
            <a:pPr algn="just">
              <a:defRPr/>
            </a:pPr>
            <a:r>
              <a:rPr lang="es-CO" sz="1400" dirty="0">
                <a:solidFill>
                  <a:schemeClr val="tx1">
                    <a:lumMod val="85000"/>
                  </a:schemeClr>
                </a:solidFill>
              </a:rPr>
              <a:t>De la misma manera, establezca cuáles serán los medios y/o canales idóneos para el envío de comunicados y/o actualizaciones de su empresa.</a:t>
            </a:r>
          </a:p>
          <a:p>
            <a:pPr algn="just">
              <a:defRPr/>
            </a:pPr>
            <a:endParaRPr lang="es-CO" sz="1400" dirty="0">
              <a:solidFill>
                <a:schemeClr val="tx1">
                  <a:lumMod val="85000"/>
                </a:schemeClr>
              </a:solidFill>
            </a:endParaRPr>
          </a:p>
          <a:p>
            <a:endParaRPr lang="es-CO" sz="1400" dirty="0"/>
          </a:p>
        </p:txBody>
      </p:sp>
      <p:sp>
        <p:nvSpPr>
          <p:cNvPr id="7" name="CuadroTexto 6"/>
          <p:cNvSpPr txBox="1"/>
          <p:nvPr/>
        </p:nvSpPr>
        <p:spPr>
          <a:xfrm>
            <a:off x="7758546" y="3150524"/>
            <a:ext cx="320871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1400" dirty="0">
                <a:solidFill>
                  <a:schemeClr val="tx1">
                    <a:lumMod val="85000"/>
                  </a:schemeClr>
                </a:solidFill>
              </a:rPr>
              <a:t>Trabaje el top of </a:t>
            </a:r>
            <a:r>
              <a:rPr lang="es-CO" sz="1400" dirty="0" err="1">
                <a:solidFill>
                  <a:schemeClr val="tx1">
                    <a:lumMod val="85000"/>
                  </a:schemeClr>
                </a:solidFill>
              </a:rPr>
              <a:t>mind</a:t>
            </a:r>
            <a:r>
              <a:rPr lang="es-CO" sz="1400" dirty="0">
                <a:solidFill>
                  <a:schemeClr val="tx1">
                    <a:lumMod val="85000"/>
                  </a:schemeClr>
                </a:solidFill>
              </a:rPr>
              <a:t>. En estos días intensifique la programación de las publicaciones con contenido de valor; haga capacitaciones A SUS CLIENTES SOBRE EL uso de sus productos y temas relacionados con éstos, tales como, los procesos de su empresa; los programas de sostenibilidad y campañas de responsabilidad social en que están comprometidos. Lo puede hacer por, </a:t>
            </a:r>
            <a:r>
              <a:rPr lang="es-CO" sz="1400" dirty="0" err="1">
                <a:solidFill>
                  <a:schemeClr val="tx1">
                    <a:lumMod val="85000"/>
                  </a:schemeClr>
                </a:solidFill>
              </a:rPr>
              <a:t>Webinar</a:t>
            </a:r>
            <a:r>
              <a:rPr lang="es-CO" sz="1400" dirty="0">
                <a:solidFill>
                  <a:schemeClr val="tx1">
                    <a:lumMod val="85000"/>
                  </a:schemeClr>
                </a:solidFill>
              </a:rPr>
              <a:t>. Para esto, utilice herramientas como Skype, que, si bien es limitado, es gratis; o Zoom, que permite reunir virtualmente aproximadamente 30 personas por sesiones de 40 minutos. Entre otros.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594956" y="2300591"/>
            <a:ext cx="2028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</a:rPr>
              <a:t>TIP 4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821680" y="2300591"/>
            <a:ext cx="2028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</a:rPr>
              <a:t>TIP 5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048404" y="2300591"/>
            <a:ext cx="2028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</a:rPr>
              <a:t>TIP 6</a:t>
            </a:r>
            <a:endParaRPr lang="es-CO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128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1615"/>
          </a:xfrm>
        </p:spPr>
      </p:pic>
      <p:sp>
        <p:nvSpPr>
          <p:cNvPr id="5" name="CuadroTexto 4"/>
          <p:cNvSpPr txBox="1"/>
          <p:nvPr/>
        </p:nvSpPr>
        <p:spPr>
          <a:xfrm>
            <a:off x="133004" y="2901142"/>
            <a:ext cx="3117272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1500" dirty="0">
                <a:solidFill>
                  <a:schemeClr val="bg1"/>
                </a:solidFill>
              </a:rPr>
              <a:t>Aproveche estos días para organizar información. Construya un CRM, donde pueda organizar y controlar la información de sus clientes, así: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s-CO" sz="1500" dirty="0" smtClean="0">
                <a:solidFill>
                  <a:schemeClr val="bg1"/>
                </a:solidFill>
              </a:rPr>
              <a:t>Cuanto </a:t>
            </a:r>
            <a:r>
              <a:rPr lang="es-CO" sz="1500" dirty="0">
                <a:solidFill>
                  <a:schemeClr val="bg1"/>
                </a:solidFill>
              </a:rPr>
              <a:t>me compra mi cliente por línea de producto.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s-CO" sz="1500" dirty="0" smtClean="0">
                <a:solidFill>
                  <a:schemeClr val="bg1"/>
                </a:solidFill>
              </a:rPr>
              <a:t>Cuanto </a:t>
            </a:r>
            <a:r>
              <a:rPr lang="es-CO" sz="1500" dirty="0">
                <a:solidFill>
                  <a:schemeClr val="bg1"/>
                </a:solidFill>
              </a:rPr>
              <a:t>le compra a la competencia.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s-CO" sz="1500" dirty="0" smtClean="0">
                <a:solidFill>
                  <a:schemeClr val="bg1"/>
                </a:solidFill>
              </a:rPr>
              <a:t>A </a:t>
            </a:r>
            <a:r>
              <a:rPr lang="es-CO" sz="1500" dirty="0">
                <a:solidFill>
                  <a:schemeClr val="bg1"/>
                </a:solidFill>
              </a:rPr>
              <a:t>que empresas de la competencia le compra mi  cliente.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s-CO" sz="1500" dirty="0" smtClean="0">
                <a:solidFill>
                  <a:schemeClr val="bg1"/>
                </a:solidFill>
              </a:rPr>
              <a:t>Defina </a:t>
            </a:r>
            <a:r>
              <a:rPr lang="es-CO" sz="1500" dirty="0">
                <a:solidFill>
                  <a:schemeClr val="bg1"/>
                </a:solidFill>
              </a:rPr>
              <a:t>qué estrategia va utilizar a partir de la cuarentena para mejorar su participación en su cliente.</a:t>
            </a:r>
          </a:p>
          <a:p>
            <a:endParaRPr lang="es-CO" dirty="0"/>
          </a:p>
        </p:txBody>
      </p:sp>
      <p:sp>
        <p:nvSpPr>
          <p:cNvPr id="6" name="CuadroTexto 5"/>
          <p:cNvSpPr txBox="1"/>
          <p:nvPr/>
        </p:nvSpPr>
        <p:spPr>
          <a:xfrm>
            <a:off x="1374371" y="2259028"/>
            <a:ext cx="2028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</a:rPr>
              <a:t>TIP 7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754880" y="2259028"/>
            <a:ext cx="2028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</a:rPr>
              <a:t>TIP 8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749040" y="2901142"/>
            <a:ext cx="296210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sz="1600" dirty="0">
                <a:solidFill>
                  <a:schemeClr val="bg1"/>
                </a:solidFill>
              </a:rPr>
              <a:t>Haga benchmarking. Use la internet y busque empresas similares a la suya en otros lugares del mundo, revise en sus páginas web, conózcalos y por qué no, contáctelos para saber que han pensado hacer después de este periodo de confinamiento, de ahí pueden surgir nuevas ideas.</a:t>
            </a:r>
          </a:p>
          <a:p>
            <a:pPr algn="just">
              <a:defRPr/>
            </a:pPr>
            <a:endParaRPr lang="es-CO" sz="1600" dirty="0">
              <a:solidFill>
                <a:schemeClr val="tx1">
                  <a:lumMod val="85000"/>
                </a:schemeClr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9544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676" cy="6858000"/>
          </a:xfrm>
        </p:spPr>
      </p:pic>
      <p:sp>
        <p:nvSpPr>
          <p:cNvPr id="5" name="CuadroTexto 4"/>
          <p:cNvSpPr txBox="1"/>
          <p:nvPr/>
        </p:nvSpPr>
        <p:spPr>
          <a:xfrm>
            <a:off x="565264" y="2759826"/>
            <a:ext cx="1123049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s-CO" dirty="0">
                <a:solidFill>
                  <a:schemeClr val="tx1">
                    <a:lumMod val="85000"/>
                  </a:schemeClr>
                </a:solidFill>
              </a:rPr>
              <a:t>Es importante aprovechar </a:t>
            </a:r>
            <a:r>
              <a:rPr lang="es-CO" dirty="0" smtClean="0">
                <a:solidFill>
                  <a:schemeClr val="tx1">
                    <a:lumMod val="85000"/>
                  </a:schemeClr>
                </a:solidFill>
              </a:rPr>
              <a:t>estos momentos para ir </a:t>
            </a:r>
            <a:r>
              <a:rPr lang="es-CO" dirty="0">
                <a:solidFill>
                  <a:schemeClr val="tx1">
                    <a:lumMod val="85000"/>
                  </a:schemeClr>
                </a:solidFill>
              </a:rPr>
              <a:t>cambiando la forma de </a:t>
            </a:r>
            <a:r>
              <a:rPr lang="es-CO" dirty="0" smtClean="0">
                <a:solidFill>
                  <a:schemeClr val="tx1">
                    <a:lumMod val="85000"/>
                  </a:schemeClr>
                </a:solidFill>
              </a:rPr>
              <a:t>trabajar, aprovechemos esta circunstancia para hacerlo,  de lo contrario la competencia </a:t>
            </a:r>
            <a:r>
              <a:rPr lang="es-CO" dirty="0">
                <a:solidFill>
                  <a:schemeClr val="tx1">
                    <a:lumMod val="85000"/>
                  </a:schemeClr>
                </a:solidFill>
              </a:rPr>
              <a:t>si lo hará y pasado esto nos TOMARA VENTAJA.</a:t>
            </a:r>
          </a:p>
          <a:p>
            <a:r>
              <a:rPr lang="es-CO" dirty="0" smtClean="0"/>
              <a:t>									</a:t>
            </a:r>
          </a:p>
          <a:p>
            <a:r>
              <a:rPr lang="es-CO" dirty="0" smtClean="0"/>
              <a:t>							</a:t>
            </a:r>
            <a:r>
              <a:rPr lang="es-CO" b="1" dirty="0" smtClean="0"/>
              <a:t>Newman Hernán Gutiérrez Serrato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							</a:t>
            </a:r>
            <a:r>
              <a:rPr lang="es-CO" sz="1400" dirty="0" smtClean="0"/>
              <a:t>Administrador de Empresas</a:t>
            </a:r>
            <a:br>
              <a:rPr lang="es-CO" sz="1400" dirty="0" smtClean="0"/>
            </a:br>
            <a:r>
              <a:rPr lang="es-CO" sz="1400" dirty="0" smtClean="0"/>
              <a:t>							T. P. 124.376</a:t>
            </a:r>
          </a:p>
          <a:p>
            <a:r>
              <a:rPr lang="es-CO" sz="1400" dirty="0"/>
              <a:t>	</a:t>
            </a:r>
            <a:r>
              <a:rPr lang="es-CO" sz="1400" dirty="0" smtClean="0"/>
              <a:t>						</a:t>
            </a:r>
            <a:r>
              <a:rPr lang="es-CO" sz="1400" dirty="0" smtClean="0">
                <a:solidFill>
                  <a:schemeClr val="tx1">
                    <a:lumMod val="85000"/>
                  </a:schemeClr>
                </a:solidFill>
              </a:rPr>
              <a:t>Mail: </a:t>
            </a:r>
            <a:r>
              <a:rPr lang="es-CO" sz="1400" dirty="0">
                <a:solidFill>
                  <a:schemeClr val="tx1">
                    <a:lumMod val="85000"/>
                  </a:schemeClr>
                </a:solidFill>
              </a:rPr>
              <a:t>bussinessnewconsulting@gmail.com</a:t>
            </a:r>
          </a:p>
          <a:p>
            <a:r>
              <a:rPr lang="es-CO" dirty="0"/>
              <a:t>							</a:t>
            </a:r>
            <a:r>
              <a:rPr lang="es-CO" sz="1200" dirty="0"/>
              <a:t>http://nbinteractive.wixsite.com/businessnew</a:t>
            </a:r>
          </a:p>
          <a:p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31703949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661</Words>
  <Application>Microsoft Office PowerPoint</Application>
  <PresentationFormat>Panorámica</PresentationFormat>
  <Paragraphs>30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Publicidad</dc:creator>
  <cp:lastModifiedBy>Publicidad</cp:lastModifiedBy>
  <cp:revision>8</cp:revision>
  <dcterms:created xsi:type="dcterms:W3CDTF">2020-03-30T17:06:30Z</dcterms:created>
  <dcterms:modified xsi:type="dcterms:W3CDTF">2020-03-30T21:15:02Z</dcterms:modified>
</cp:coreProperties>
</file>